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81" r:id="rId4"/>
    <p:sldId id="280" r:id="rId5"/>
    <p:sldId id="279" r:id="rId6"/>
    <p:sldId id="282" r:id="rId7"/>
  </p:sldIdLst>
  <p:sldSz cx="9144000" cy="6858000" type="screen4x3"/>
  <p:notesSz cx="6954838" cy="930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7" autoAdjust="0"/>
    <p:restoredTop sz="94660"/>
  </p:normalViewPr>
  <p:slideViewPr>
    <p:cSldViewPr>
      <p:cViewPr varScale="1">
        <p:scale>
          <a:sx n="89" d="100"/>
          <a:sy n="89" d="100"/>
        </p:scale>
        <p:origin x="160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BC41-CAD1-4756-8282-CA244E3052A4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CC7F-32A1-477B-8A0D-559100FEF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6" y="757001"/>
            <a:ext cx="8188664" cy="411215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6429396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60648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39754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853"/>
            <a:ext cx="4822354" cy="225571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1062" y="136048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28" y="6429396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60648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39754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76256" y="6926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გეგმა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295"/>
            <a:ext cx="9144000" cy="452140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81062" y="136048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4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28" y="6429396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60648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39754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69269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გვერდხედი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1062" y="136048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942"/>
            <a:ext cx="9144000" cy="430011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558924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>
            <a:off x="1979712" y="2060848"/>
            <a:ext cx="288032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60032" y="2348880"/>
            <a:ext cx="288032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244408" y="2780928"/>
            <a:ext cx="288032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8460432" y="5373215"/>
            <a:ext cx="288032" cy="14401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60432" y="5157192"/>
            <a:ext cx="5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0,00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58604" y="2852936"/>
            <a:ext cx="5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4,00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2420888"/>
            <a:ext cx="5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4,20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33868" y="2132856"/>
            <a:ext cx="53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4,40</a:t>
            </a:r>
            <a:endParaRPr lang="en-US" sz="12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483768" y="2697887"/>
            <a:ext cx="2880320" cy="273630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220072" y="2697887"/>
            <a:ext cx="2952328" cy="2736304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7" y="4779084"/>
            <a:ext cx="6363186" cy="20789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" y="836712"/>
            <a:ext cx="9144000" cy="3747002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28" y="6429396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99" y="260648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39754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2200" y="755412"/>
            <a:ext cx="262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მოედნის </a:t>
            </a:r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არმირების </a:t>
            </a:r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გეგმა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81062" y="136048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4561383"/>
            <a:ext cx="262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b="1" dirty="0" smtClean="0">
                <a:solidFill>
                  <a:schemeClr val="accent4">
                    <a:lumMod val="75000"/>
                  </a:schemeClr>
                </a:solidFill>
              </a:rPr>
              <a:t>არმატურის სპეციფიკაცია.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85" y="2427611"/>
            <a:ext cx="7038960" cy="396630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endCxn id="39" idx="2"/>
          </p:cNvCxnSpPr>
          <p:nvPr/>
        </p:nvCxnSpPr>
        <p:spPr>
          <a:xfrm flipH="1">
            <a:off x="2249290" y="3861048"/>
            <a:ext cx="594519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05274" y="4581128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5274" y="433490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</a:t>
            </a:r>
            <a:endParaRPr lang="en-US" sz="10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100391" y="4437112"/>
            <a:ext cx="504057" cy="3355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604448" y="4437112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604447" y="4221088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</a:t>
            </a:r>
            <a:endParaRPr lang="en-US" sz="1000" b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542782" y="5157192"/>
            <a:ext cx="269578" cy="2146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812360" y="5157192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812359" y="4941168"/>
            <a:ext cx="43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</a:t>
            </a:r>
            <a:endParaRPr lang="en-US" sz="10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532441" y="3809174"/>
            <a:ext cx="117629" cy="2160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650070" y="4025199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650069" y="3809175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7</a:t>
            </a:r>
            <a:endParaRPr lang="en-US" sz="1000" b="1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6021726" y="4834220"/>
            <a:ext cx="674456" cy="5087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877707" y="5343019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805699" y="5126995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</a:t>
            </a:r>
            <a:endParaRPr lang="en-US" sz="10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6429396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60648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639754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81062" y="136048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5013176"/>
            <a:ext cx="3655296" cy="1815882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000" b="1" dirty="0" smtClean="0">
                <a:solidFill>
                  <a:schemeClr val="tx1"/>
                </a:solidFill>
              </a:rPr>
              <a:t>მასალების ექსპლიკაცია.</a:t>
            </a:r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1.</a:t>
            </a:r>
            <a:r>
              <a:rPr lang="ka-GE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  <a:latin typeface="AcadNusx" pitchFamily="2" charset="0"/>
              </a:rPr>
              <a:t>100</a:t>
            </a:r>
            <a:r>
              <a:rPr lang="ka-GE" sz="900" dirty="0" smtClean="0">
                <a:solidFill>
                  <a:schemeClr val="tx1"/>
                </a:solidFill>
                <a:latin typeface="AcadNusx" pitchFamily="2" charset="0"/>
              </a:rPr>
              <a:t>მმ დიამეტრის ლითონის მილი</a:t>
            </a:r>
            <a:r>
              <a:rPr lang="en-GB" sz="900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L=</a:t>
            </a:r>
            <a:r>
              <a:rPr lang="ka-GE" sz="900" dirty="0" smtClean="0">
                <a:solidFill>
                  <a:schemeClr val="tx1"/>
                </a:solidFill>
              </a:rPr>
              <a:t>400</a:t>
            </a:r>
            <a:r>
              <a:rPr lang="ru-RU" sz="900" dirty="0" smtClean="0">
                <a:solidFill>
                  <a:schemeClr val="tx1"/>
                </a:solidFill>
              </a:rPr>
              <a:t>0</a:t>
            </a:r>
            <a:r>
              <a:rPr lang="ka-GE" sz="900" dirty="0" smtClean="0">
                <a:solidFill>
                  <a:schemeClr val="tx1"/>
                </a:solidFill>
              </a:rPr>
              <a:t>მმ</a:t>
            </a:r>
            <a:r>
              <a:rPr lang="ru-RU" sz="900" dirty="0" smtClean="0">
                <a:solidFill>
                  <a:schemeClr val="tx1"/>
                </a:solidFill>
              </a:rPr>
              <a:t>– </a:t>
            </a:r>
            <a:r>
              <a:rPr lang="en-GB" sz="900" dirty="0" smtClean="0">
                <a:solidFill>
                  <a:schemeClr val="tx1"/>
                </a:solidFill>
              </a:rPr>
              <a:t>n=</a:t>
            </a:r>
            <a:r>
              <a:rPr lang="ka-GE" sz="900" dirty="0" smtClean="0">
                <a:solidFill>
                  <a:schemeClr val="tx1"/>
                </a:solidFill>
              </a:rPr>
              <a:t>6 </a:t>
            </a:r>
            <a:r>
              <a:rPr lang="ka-GE" sz="900" dirty="0" smtClean="0">
                <a:solidFill>
                  <a:schemeClr val="tx1"/>
                </a:solidFill>
              </a:rPr>
              <a:t>(</a:t>
            </a:r>
            <a:r>
              <a:rPr lang="ru-RU" sz="900" dirty="0" smtClean="0">
                <a:solidFill>
                  <a:schemeClr val="tx1"/>
                </a:solidFill>
              </a:rPr>
              <a:t>24</a:t>
            </a:r>
            <a:r>
              <a:rPr lang="ka-GE" sz="900" dirty="0" smtClean="0">
                <a:solidFill>
                  <a:schemeClr val="tx1"/>
                </a:solidFill>
              </a:rPr>
              <a:t>გმ);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2. </a:t>
            </a:r>
            <a:r>
              <a:rPr lang="en-GB" sz="900" dirty="0" smtClean="0">
                <a:solidFill>
                  <a:schemeClr val="tx1"/>
                </a:solidFill>
              </a:rPr>
              <a:t>10</a:t>
            </a:r>
            <a:r>
              <a:rPr lang="ka-GE" sz="900" dirty="0" smtClean="0">
                <a:solidFill>
                  <a:schemeClr val="tx1"/>
                </a:solidFill>
              </a:rPr>
              <a:t>0მმ დიამეტრის ლითონის მილი </a:t>
            </a:r>
            <a:r>
              <a:rPr lang="en-GB" sz="900" dirty="0" smtClean="0">
                <a:solidFill>
                  <a:schemeClr val="tx1"/>
                </a:solidFill>
              </a:rPr>
              <a:t>L=</a:t>
            </a:r>
            <a:r>
              <a:rPr lang="ka-GE" sz="900" dirty="0" smtClean="0">
                <a:solidFill>
                  <a:schemeClr val="tx1"/>
                </a:solidFill>
              </a:rPr>
              <a:t>4200</a:t>
            </a:r>
            <a:r>
              <a:rPr lang="ru-RU" sz="900" dirty="0" smtClean="0">
                <a:solidFill>
                  <a:schemeClr val="tx1"/>
                </a:solidFill>
              </a:rPr>
              <a:t>мм  </a:t>
            </a:r>
            <a:r>
              <a:rPr lang="en-GB" sz="900" dirty="0" smtClean="0">
                <a:solidFill>
                  <a:schemeClr val="tx1"/>
                </a:solidFill>
              </a:rPr>
              <a:t>n=</a:t>
            </a:r>
            <a:r>
              <a:rPr lang="ka-GE" sz="900" dirty="0" smtClean="0">
                <a:solidFill>
                  <a:schemeClr val="tx1"/>
                </a:solidFill>
              </a:rPr>
              <a:t>6</a:t>
            </a:r>
            <a:r>
              <a:rPr lang="en-GB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(</a:t>
            </a:r>
            <a:r>
              <a:rPr lang="ka-GE" sz="900" dirty="0" smtClean="0">
                <a:solidFill>
                  <a:schemeClr val="tx1"/>
                </a:solidFill>
              </a:rPr>
              <a:t>25,2გმ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r>
              <a:rPr lang="ka-GE" sz="900" dirty="0" smtClean="0">
                <a:solidFill>
                  <a:schemeClr val="tx1"/>
                </a:solidFill>
              </a:rPr>
              <a:t>;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3. 1</a:t>
            </a:r>
            <a:r>
              <a:rPr lang="ka-GE" sz="900" dirty="0" smtClean="0">
                <a:solidFill>
                  <a:schemeClr val="tx1"/>
                </a:solidFill>
              </a:rPr>
              <a:t>00მმ დიამეტრის ლითონის მილი </a:t>
            </a:r>
            <a:r>
              <a:rPr lang="en-GB" sz="900" dirty="0" smtClean="0">
                <a:solidFill>
                  <a:schemeClr val="tx1"/>
                </a:solidFill>
              </a:rPr>
              <a:t>L=4</a:t>
            </a:r>
            <a:r>
              <a:rPr lang="ka-GE" sz="900" dirty="0" smtClean="0">
                <a:solidFill>
                  <a:schemeClr val="tx1"/>
                </a:solidFill>
              </a:rPr>
              <a:t>4</a:t>
            </a:r>
            <a:r>
              <a:rPr lang="en-GB" sz="900" dirty="0" smtClean="0">
                <a:solidFill>
                  <a:schemeClr val="tx1"/>
                </a:solidFill>
              </a:rPr>
              <a:t>00</a:t>
            </a:r>
            <a:r>
              <a:rPr lang="ka-GE" sz="900" dirty="0" smtClean="0">
                <a:solidFill>
                  <a:schemeClr val="tx1"/>
                </a:solidFill>
              </a:rPr>
              <a:t>მმ, </a:t>
            </a:r>
            <a:r>
              <a:rPr lang="en-GB" sz="900" dirty="0" smtClean="0">
                <a:solidFill>
                  <a:schemeClr val="tx1"/>
                </a:solidFill>
              </a:rPr>
              <a:t>n=6</a:t>
            </a:r>
            <a:r>
              <a:rPr lang="en-GB" sz="900" dirty="0" smtClean="0">
                <a:solidFill>
                  <a:schemeClr val="tx1"/>
                </a:solidFill>
              </a:rPr>
              <a:t>,</a:t>
            </a:r>
            <a:r>
              <a:rPr lang="ka-GE" sz="900" dirty="0" smtClean="0">
                <a:solidFill>
                  <a:schemeClr val="tx1"/>
                </a:solidFill>
              </a:rPr>
              <a:t> (26,4გმ);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4</a:t>
            </a:r>
            <a:r>
              <a:rPr lang="en-GB" sz="900" dirty="0" smtClean="0">
                <a:solidFill>
                  <a:schemeClr val="tx1"/>
                </a:solidFill>
              </a:rPr>
              <a:t>.  </a:t>
            </a:r>
            <a:r>
              <a:rPr lang="ru-RU" sz="900" dirty="0" smtClean="0">
                <a:solidFill>
                  <a:schemeClr val="tx1"/>
                </a:solidFill>
              </a:rPr>
              <a:t>№14 </a:t>
            </a:r>
            <a:r>
              <a:rPr lang="ka-GE" sz="900" dirty="0" smtClean="0">
                <a:solidFill>
                  <a:schemeClr val="tx1"/>
                </a:solidFill>
              </a:rPr>
              <a:t>შველერი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L=</a:t>
            </a:r>
            <a:r>
              <a:rPr lang="ka-GE" sz="900" dirty="0" smtClean="0">
                <a:solidFill>
                  <a:schemeClr val="tx1"/>
                </a:solidFill>
              </a:rPr>
              <a:t>32</a:t>
            </a:r>
            <a:r>
              <a:rPr lang="ru-RU" sz="900" dirty="0" smtClean="0">
                <a:solidFill>
                  <a:schemeClr val="tx1"/>
                </a:solidFill>
              </a:rPr>
              <a:t>пм</a:t>
            </a:r>
            <a:r>
              <a:rPr lang="ka-GE" sz="900" dirty="0" smtClean="0">
                <a:solidFill>
                  <a:schemeClr val="tx1"/>
                </a:solidFill>
              </a:rPr>
              <a:t>, </a:t>
            </a:r>
            <a:r>
              <a:rPr lang="en-GB" sz="900" dirty="0" smtClean="0">
                <a:solidFill>
                  <a:schemeClr val="tx1"/>
                </a:solidFill>
              </a:rPr>
              <a:t>n=3 (</a:t>
            </a:r>
            <a:r>
              <a:rPr lang="ka-GE" sz="900" dirty="0" smtClean="0">
                <a:solidFill>
                  <a:schemeClr val="tx1"/>
                </a:solidFill>
              </a:rPr>
              <a:t>96</a:t>
            </a:r>
            <a:r>
              <a:rPr lang="ka-GE" sz="900" dirty="0" smtClean="0">
                <a:solidFill>
                  <a:schemeClr val="tx1"/>
                </a:solidFill>
              </a:rPr>
              <a:t>გმ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r>
              <a:rPr lang="ka-GE" sz="900" dirty="0">
                <a:solidFill>
                  <a:schemeClr val="tx1"/>
                </a:solidFill>
              </a:rPr>
              <a:t>;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ka-GE" sz="900" dirty="0" smtClean="0">
                <a:solidFill>
                  <a:schemeClr val="tx1"/>
                </a:solidFill>
              </a:rPr>
              <a:t>5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ru-RU" sz="900" dirty="0" smtClean="0">
                <a:solidFill>
                  <a:schemeClr val="tx1"/>
                </a:solidFill>
              </a:rPr>
              <a:t>60Х80</a:t>
            </a:r>
            <a:r>
              <a:rPr lang="ka-GE" sz="900" dirty="0" smtClean="0">
                <a:solidFill>
                  <a:schemeClr val="tx1"/>
                </a:solidFill>
              </a:rPr>
              <a:t>მმ კვეთის ლითონის მილი 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L=</a:t>
            </a:r>
            <a:r>
              <a:rPr lang="ka-GE" sz="900" dirty="0" smtClean="0">
                <a:solidFill>
                  <a:schemeClr val="tx1"/>
                </a:solidFill>
              </a:rPr>
              <a:t>7,2გმ</a:t>
            </a:r>
            <a:r>
              <a:rPr lang="ru-RU" sz="900" dirty="0" smtClean="0">
                <a:solidFill>
                  <a:schemeClr val="tx1"/>
                </a:solidFill>
              </a:rPr>
              <a:t>  </a:t>
            </a:r>
            <a:r>
              <a:rPr lang="en-GB" sz="900" dirty="0" smtClean="0">
                <a:solidFill>
                  <a:schemeClr val="tx1"/>
                </a:solidFill>
              </a:rPr>
              <a:t>n=</a:t>
            </a:r>
            <a:r>
              <a:rPr lang="ka-GE" sz="900" dirty="0" smtClean="0">
                <a:solidFill>
                  <a:schemeClr val="tx1"/>
                </a:solidFill>
              </a:rPr>
              <a:t>2</a:t>
            </a:r>
            <a:r>
              <a:rPr lang="en-GB" sz="900" dirty="0" smtClean="0">
                <a:solidFill>
                  <a:schemeClr val="tx1"/>
                </a:solidFill>
              </a:rPr>
              <a:t> (</a:t>
            </a:r>
            <a:r>
              <a:rPr lang="ka-GE" sz="900" dirty="0" smtClean="0">
                <a:solidFill>
                  <a:schemeClr val="tx1"/>
                </a:solidFill>
              </a:rPr>
              <a:t>14,4</a:t>
            </a:r>
            <a:r>
              <a:rPr lang="ka-GE" sz="900" dirty="0" smtClean="0">
                <a:solidFill>
                  <a:schemeClr val="tx1"/>
                </a:solidFill>
              </a:rPr>
              <a:t>გმ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  <a:r>
              <a:rPr lang="ka-GE" sz="900" dirty="0" smtClean="0">
                <a:solidFill>
                  <a:schemeClr val="tx1"/>
                </a:solidFill>
              </a:rPr>
              <a:t>;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ka-GE" sz="900" dirty="0" smtClean="0">
                <a:solidFill>
                  <a:schemeClr val="tx1"/>
                </a:solidFill>
              </a:rPr>
              <a:t>6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r>
              <a:rPr lang="ka-GE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60X80</a:t>
            </a:r>
            <a:r>
              <a:rPr lang="ka-GE" sz="900" dirty="0" smtClean="0">
                <a:solidFill>
                  <a:schemeClr val="tx1"/>
                </a:solidFill>
              </a:rPr>
              <a:t>მმ კვეთის ლითონის მილი </a:t>
            </a:r>
            <a:r>
              <a:rPr lang="en-GB" sz="900" dirty="0" smtClean="0">
                <a:solidFill>
                  <a:schemeClr val="tx1"/>
                </a:solidFill>
              </a:rPr>
              <a:t>L=6</a:t>
            </a:r>
            <a:r>
              <a:rPr lang="ka-GE" sz="900" dirty="0" smtClean="0">
                <a:solidFill>
                  <a:schemeClr val="tx1"/>
                </a:solidFill>
              </a:rPr>
              <a:t>გმ, </a:t>
            </a:r>
            <a:r>
              <a:rPr lang="en-GB" sz="900" dirty="0" smtClean="0">
                <a:solidFill>
                  <a:schemeClr val="tx1"/>
                </a:solidFill>
              </a:rPr>
              <a:t>n=12 (72</a:t>
            </a:r>
            <a:r>
              <a:rPr lang="ka-GE" sz="900" dirty="0" smtClean="0">
                <a:solidFill>
                  <a:schemeClr val="tx1"/>
                </a:solidFill>
              </a:rPr>
              <a:t>გმ);</a:t>
            </a:r>
            <a:endParaRPr lang="ka-GE" sz="900" dirty="0" smtClean="0">
              <a:solidFill>
                <a:schemeClr val="tx1"/>
              </a:solidFill>
            </a:endParaRPr>
          </a:p>
          <a:p>
            <a:r>
              <a:rPr lang="ka-GE" sz="900" dirty="0" smtClean="0">
                <a:solidFill>
                  <a:schemeClr val="tx1"/>
                </a:solidFill>
              </a:rPr>
              <a:t>7</a:t>
            </a:r>
            <a:r>
              <a:rPr lang="ru-RU" sz="900" dirty="0" smtClean="0">
                <a:solidFill>
                  <a:schemeClr val="tx1"/>
                </a:solidFill>
              </a:rPr>
              <a:t>. </a:t>
            </a:r>
            <a:r>
              <a:rPr lang="en-GB" sz="900" dirty="0" smtClean="0">
                <a:solidFill>
                  <a:schemeClr val="tx1"/>
                </a:solidFill>
              </a:rPr>
              <a:t>60X80</a:t>
            </a:r>
            <a:r>
              <a:rPr lang="ka-GE" sz="900" dirty="0" smtClean="0">
                <a:solidFill>
                  <a:schemeClr val="tx1"/>
                </a:solidFill>
              </a:rPr>
              <a:t>მმ კვეთის ლითონის მილი 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>
                <a:solidFill>
                  <a:schemeClr val="tx1"/>
                </a:solidFill>
              </a:rPr>
              <a:t>L=</a:t>
            </a:r>
            <a:r>
              <a:rPr lang="ka-GE" sz="900" dirty="0" smtClean="0">
                <a:solidFill>
                  <a:schemeClr val="tx1"/>
                </a:solidFill>
              </a:rPr>
              <a:t>10გმ, </a:t>
            </a:r>
            <a:r>
              <a:rPr lang="en-GB" sz="900" dirty="0" smtClean="0">
                <a:solidFill>
                  <a:schemeClr val="tx1"/>
                </a:solidFill>
              </a:rPr>
              <a:t>n=40 (400</a:t>
            </a:r>
            <a:r>
              <a:rPr lang="ka-GE" sz="900" dirty="0" smtClean="0">
                <a:solidFill>
                  <a:schemeClr val="tx1"/>
                </a:solidFill>
              </a:rPr>
              <a:t>გმ);</a:t>
            </a:r>
            <a:endParaRPr lang="ru-RU" sz="900" dirty="0" smtClean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8. </a:t>
            </a:r>
            <a:r>
              <a:rPr lang="en-GB" sz="900" dirty="0" smtClean="0">
                <a:solidFill>
                  <a:schemeClr val="tx1"/>
                </a:solidFill>
              </a:rPr>
              <a:t>20X40</a:t>
            </a:r>
            <a:r>
              <a:rPr lang="ka-GE" sz="900" dirty="0" smtClean="0">
                <a:solidFill>
                  <a:schemeClr val="tx1"/>
                </a:solidFill>
              </a:rPr>
              <a:t>მმ კვეთის ლითონის მილი </a:t>
            </a:r>
            <a:r>
              <a:rPr lang="en-GB" sz="900" dirty="0" smtClean="0">
                <a:solidFill>
                  <a:schemeClr val="tx1"/>
                </a:solidFill>
              </a:rPr>
              <a:t>L=31,6</a:t>
            </a:r>
            <a:r>
              <a:rPr lang="ka-GE" sz="900" dirty="0" smtClean="0">
                <a:solidFill>
                  <a:schemeClr val="tx1"/>
                </a:solidFill>
              </a:rPr>
              <a:t>გმ, </a:t>
            </a:r>
            <a:r>
              <a:rPr lang="en-GB" sz="900" dirty="0" smtClean="0">
                <a:solidFill>
                  <a:schemeClr val="tx1"/>
                </a:solidFill>
              </a:rPr>
              <a:t>n=23 (727</a:t>
            </a:r>
            <a:r>
              <a:rPr lang="ka-GE" sz="900" dirty="0" smtClean="0">
                <a:solidFill>
                  <a:schemeClr val="tx1"/>
                </a:solidFill>
              </a:rPr>
              <a:t>გმ);</a:t>
            </a:r>
          </a:p>
          <a:p>
            <a:r>
              <a:rPr lang="ka-GE" sz="900" dirty="0" smtClean="0">
                <a:solidFill>
                  <a:schemeClr val="tx1"/>
                </a:solidFill>
              </a:rPr>
              <a:t>9. </a:t>
            </a:r>
            <a:r>
              <a:rPr lang="en-GB" sz="900" dirty="0" smtClean="0">
                <a:solidFill>
                  <a:schemeClr val="tx1"/>
                </a:solidFill>
              </a:rPr>
              <a:t>60X80</a:t>
            </a:r>
            <a:r>
              <a:rPr lang="ka-GE" sz="900" dirty="0" smtClean="0">
                <a:solidFill>
                  <a:schemeClr val="tx1"/>
                </a:solidFill>
              </a:rPr>
              <a:t>მმ კვეთის ლითონის მილი </a:t>
            </a:r>
            <a:r>
              <a:rPr lang="en-GB" sz="900" dirty="0" smtClean="0">
                <a:solidFill>
                  <a:schemeClr val="tx1"/>
                </a:solidFill>
              </a:rPr>
              <a:t>L= 188</a:t>
            </a:r>
            <a:r>
              <a:rPr lang="ka-GE" sz="900" dirty="0" smtClean="0">
                <a:solidFill>
                  <a:schemeClr val="tx1"/>
                </a:solidFill>
              </a:rPr>
              <a:t>გმ;</a:t>
            </a:r>
          </a:p>
          <a:p>
            <a:r>
              <a:rPr lang="ka-GE" sz="900" dirty="0" smtClean="0">
                <a:solidFill>
                  <a:schemeClr val="tx1"/>
                </a:solidFill>
              </a:rPr>
              <a:t>10</a:t>
            </a:r>
            <a:r>
              <a:rPr lang="ka-GE" sz="900" dirty="0" smtClean="0">
                <a:solidFill>
                  <a:schemeClr val="tx1"/>
                </a:solidFill>
              </a:rPr>
              <a:t>. 0,8მმ სისქის პტროფილირებული ლითონის ფურცელი - 420მ2.</a:t>
            </a:r>
            <a:endParaRPr lang="ru-RU" sz="900" dirty="0">
              <a:solidFill>
                <a:schemeClr val="tx1"/>
              </a:solidFill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823587" y="811331"/>
            <a:ext cx="3139437" cy="1592712"/>
            <a:chOff x="1356971" y="1334172"/>
            <a:chExt cx="3139437" cy="159271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971" y="1334172"/>
              <a:ext cx="3139437" cy="1592712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1572995" y="2437318"/>
              <a:ext cx="4320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10</a:t>
              </a:r>
              <a:endParaRPr lang="en-US" sz="1000" b="1" dirty="0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1591451" y="2634109"/>
              <a:ext cx="1975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1789019" y="1886709"/>
              <a:ext cx="756085" cy="7474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1787443" y="2354761"/>
              <a:ext cx="811706" cy="27934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единительная линия 64"/>
          <p:cNvCxnSpPr/>
          <p:nvPr/>
        </p:nvCxnSpPr>
        <p:spPr>
          <a:xfrm flipV="1">
            <a:off x="6876256" y="5878688"/>
            <a:ext cx="269578" cy="2146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145834" y="5878688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145833" y="5662664"/>
            <a:ext cx="43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«</a:t>
            </a:r>
            <a:r>
              <a:rPr lang="ru-RU" sz="1000" b="1" dirty="0"/>
              <a:t>А</a:t>
            </a:r>
            <a:r>
              <a:rPr lang="ru-RU" sz="1000" b="1" dirty="0" smtClean="0"/>
              <a:t>»</a:t>
            </a:r>
            <a:endParaRPr lang="en-US" sz="1000" b="1" dirty="0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4629664" y="5151383"/>
            <a:ext cx="734424" cy="6236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485644" y="5775067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413636" y="5559043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5</a:t>
            </a:r>
            <a:endParaRPr lang="en-US" sz="1000" b="1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236297" y="5338184"/>
            <a:ext cx="432048" cy="49152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68345" y="5829706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668344" y="5613682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6</a:t>
            </a:r>
            <a:endParaRPr lang="en-US" sz="10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09679"/>
            <a:ext cx="3574014" cy="2049471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 flipV="1">
            <a:off x="8388424" y="1149188"/>
            <a:ext cx="360041" cy="1340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748465" y="1149186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676456" y="957604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8</a:t>
            </a:r>
            <a:endParaRPr lang="en-US" sz="1000" b="1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8244410" y="1317644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956376" y="2442667"/>
            <a:ext cx="432048" cy="900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388425" y="2534707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316416" y="2348880"/>
            <a:ext cx="432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816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43787" y="1885255"/>
            <a:ext cx="2609088" cy="3834384"/>
            <a:chOff x="943787" y="1885255"/>
            <a:chExt cx="2609088" cy="38343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87" y="1885255"/>
              <a:ext cx="2609088" cy="38343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359910">
              <a:off x="2469645" y="2177822"/>
              <a:ext cx="53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140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359910">
              <a:off x="1669986" y="3374742"/>
              <a:ext cx="53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200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59910">
              <a:off x="1597978" y="5102934"/>
              <a:ext cx="53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140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8416033">
              <a:off x="2486297" y="4795512"/>
              <a:ext cx="53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140</a:t>
              </a:r>
              <a:endParaRPr lang="en-US" i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667785">
              <a:off x="1337261" y="2253498"/>
              <a:ext cx="53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18</a:t>
              </a:r>
              <a:endParaRPr lang="en-US" i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8" y="1584210"/>
            <a:ext cx="3240079" cy="2721939"/>
          </a:xfrm>
          <a:prstGeom prst="rect">
            <a:avLst/>
          </a:prstGeom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3" y="484771"/>
            <a:ext cx="662304" cy="7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65" y="6216874"/>
            <a:ext cx="392368" cy="2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7181" y="5079156"/>
            <a:ext cx="3823369" cy="692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a-GE" sz="1115" b="1" dirty="0">
                <a:solidFill>
                  <a:schemeClr val="tx1"/>
                </a:solidFill>
              </a:rPr>
              <a:t>მასალების ხარჯი </a:t>
            </a:r>
            <a:r>
              <a:rPr lang="ka-GE" sz="1115" b="1" dirty="0" smtClean="0">
                <a:solidFill>
                  <a:schemeClr val="tx1"/>
                </a:solidFill>
              </a:rPr>
              <a:t>18ელემენტზე</a:t>
            </a:r>
            <a:r>
              <a:rPr lang="ka-GE" sz="1115" b="1" dirty="0">
                <a:solidFill>
                  <a:schemeClr val="tx1"/>
                </a:solidFill>
              </a:rPr>
              <a:t>.</a:t>
            </a:r>
            <a:endParaRPr lang="ru-RU" sz="1115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929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en-GB" sz="929" dirty="0" smtClean="0">
                <a:solidFill>
                  <a:schemeClr val="tx1"/>
                </a:solidFill>
              </a:rPr>
              <a:t>AIII </a:t>
            </a:r>
            <a:r>
              <a:rPr lang="ka-GE" sz="929" dirty="0">
                <a:solidFill>
                  <a:schemeClr val="tx1"/>
                </a:solidFill>
              </a:rPr>
              <a:t>კლასის </a:t>
            </a:r>
            <a:r>
              <a:rPr lang="en-GB" sz="929" dirty="0" smtClean="0">
                <a:solidFill>
                  <a:schemeClr val="tx1"/>
                </a:solidFill>
              </a:rPr>
              <a:t>18</a:t>
            </a:r>
            <a:r>
              <a:rPr lang="ka-GE" sz="929" dirty="0" smtClean="0">
                <a:solidFill>
                  <a:schemeClr val="tx1"/>
                </a:solidFill>
              </a:rPr>
              <a:t>მმ </a:t>
            </a:r>
            <a:r>
              <a:rPr lang="ka-GE" sz="929" dirty="0">
                <a:solidFill>
                  <a:schemeClr val="tx1"/>
                </a:solidFill>
              </a:rPr>
              <a:t>დიამეტრის არმატურა</a:t>
            </a:r>
            <a:r>
              <a:rPr lang="en-GB" sz="929" dirty="0">
                <a:solidFill>
                  <a:schemeClr val="tx1"/>
                </a:solidFill>
              </a:rPr>
              <a:t> 240</a:t>
            </a:r>
            <a:r>
              <a:rPr lang="ka-GE" sz="929" dirty="0">
                <a:solidFill>
                  <a:schemeClr val="tx1"/>
                </a:solidFill>
              </a:rPr>
              <a:t>მმ </a:t>
            </a:r>
            <a:r>
              <a:rPr lang="ka-GE" sz="929" dirty="0" smtClean="0">
                <a:solidFill>
                  <a:schemeClr val="tx1"/>
                </a:solidFill>
              </a:rPr>
              <a:t>-</a:t>
            </a:r>
            <a:r>
              <a:rPr lang="en-GB" sz="929" dirty="0" smtClean="0">
                <a:solidFill>
                  <a:schemeClr val="tx1"/>
                </a:solidFill>
              </a:rPr>
              <a:t>20</a:t>
            </a:r>
            <a:r>
              <a:rPr lang="ka-GE" sz="929" dirty="0">
                <a:solidFill>
                  <a:schemeClr val="tx1"/>
                </a:solidFill>
              </a:rPr>
              <a:t>გმ2</a:t>
            </a:r>
            <a:r>
              <a:rPr lang="ru-RU" sz="929" dirty="0" smtClean="0">
                <a:solidFill>
                  <a:schemeClr val="tx1"/>
                </a:solidFill>
              </a:rPr>
              <a:t>.</a:t>
            </a:r>
            <a:endParaRPr lang="ka-GE" sz="929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ka-GE" sz="929" dirty="0" smtClean="0">
                <a:solidFill>
                  <a:schemeClr val="tx1"/>
                </a:solidFill>
              </a:rPr>
              <a:t>6მმ </a:t>
            </a:r>
            <a:r>
              <a:rPr lang="ka-GE" sz="929" dirty="0">
                <a:solidFill>
                  <a:schemeClr val="tx1"/>
                </a:solidFill>
              </a:rPr>
              <a:t>სისქის ლითონის </a:t>
            </a:r>
            <a:r>
              <a:rPr lang="ka-GE" sz="929" dirty="0" smtClean="0">
                <a:solidFill>
                  <a:schemeClr val="tx1"/>
                </a:solidFill>
              </a:rPr>
              <a:t>ფურცელი 18ცალი</a:t>
            </a:r>
            <a:r>
              <a:rPr lang="en-GB" sz="929" dirty="0" smtClean="0">
                <a:solidFill>
                  <a:schemeClr val="tx1"/>
                </a:solidFill>
              </a:rPr>
              <a:t> </a:t>
            </a:r>
            <a:r>
              <a:rPr lang="ka-GE" sz="929" dirty="0">
                <a:solidFill>
                  <a:schemeClr val="tx1"/>
                </a:solidFill>
              </a:rPr>
              <a:t>- </a:t>
            </a:r>
            <a:r>
              <a:rPr lang="en-GB" sz="929" dirty="0" smtClean="0">
                <a:solidFill>
                  <a:schemeClr val="tx1"/>
                </a:solidFill>
              </a:rPr>
              <a:t>0,72</a:t>
            </a:r>
            <a:r>
              <a:rPr lang="ka-GE" sz="929" dirty="0" smtClean="0">
                <a:solidFill>
                  <a:schemeClr val="tx1"/>
                </a:solidFill>
              </a:rPr>
              <a:t>მ2</a:t>
            </a:r>
            <a:endParaRPr lang="ka-GE" sz="929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01922" y="4278638"/>
            <a:ext cx="27613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2943528" y="4066228"/>
            <a:ext cx="3115338" cy="2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15" dirty="0" smtClean="0"/>
              <a:t>18</a:t>
            </a:r>
            <a:r>
              <a:rPr lang="ka-GE" altLang="en-US" sz="1115" dirty="0" smtClean="0"/>
              <a:t>მმ </a:t>
            </a:r>
            <a:r>
              <a:rPr lang="ka-GE" altLang="en-US" sz="1115" dirty="0"/>
              <a:t>დიამეტრის მრგვალი ლითონი</a:t>
            </a:r>
            <a:endParaRPr lang="en-US" altLang="en-US" sz="1115" dirty="0"/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2943528" y="4234386"/>
            <a:ext cx="3115338" cy="2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15" dirty="0"/>
              <a:t>L=240</a:t>
            </a:r>
            <a:r>
              <a:rPr lang="ka-GE" altLang="en-US" sz="1115" dirty="0"/>
              <a:t>მმ </a:t>
            </a:r>
            <a:r>
              <a:rPr lang="ka-GE" altLang="en-US" sz="1115" dirty="0" smtClean="0"/>
              <a:t>(72 </a:t>
            </a:r>
            <a:r>
              <a:rPr lang="ka-GE" altLang="en-US" sz="1115" dirty="0"/>
              <a:t>ცალი)</a:t>
            </a:r>
            <a:endParaRPr lang="en-US" altLang="en-US" sz="1115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810866" y="3074984"/>
            <a:ext cx="25312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3"/>
          <p:cNvSpPr txBox="1">
            <a:spLocks noChangeArrowheads="1"/>
          </p:cNvSpPr>
          <p:nvPr/>
        </p:nvSpPr>
        <p:spPr bwMode="auto">
          <a:xfrm>
            <a:off x="3722362" y="2889126"/>
            <a:ext cx="2690519" cy="2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115" dirty="0" smtClean="0"/>
              <a:t>6</a:t>
            </a:r>
            <a:r>
              <a:rPr lang="en-GB" altLang="en-US" sz="1115" dirty="0" smtClean="0"/>
              <a:t> </a:t>
            </a:r>
            <a:r>
              <a:rPr lang="ka-GE" altLang="en-US" sz="1115" dirty="0"/>
              <a:t>მმ სისქის ლითონის ფურცელი</a:t>
            </a:r>
            <a:endParaRPr lang="en-US" altLang="en-US" sz="1115" dirty="0"/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3722362" y="3030732"/>
            <a:ext cx="3115338" cy="2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115" dirty="0" smtClean="0"/>
              <a:t>18 </a:t>
            </a:r>
            <a:r>
              <a:rPr lang="ka-GE" altLang="en-US" sz="1115" dirty="0"/>
              <a:t>ცალი</a:t>
            </a:r>
            <a:endParaRPr lang="en-US" altLang="en-US" sz="1115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315056" y="649971"/>
            <a:ext cx="7434381" cy="584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en-GB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#</a:t>
            </a:r>
            <a:r>
              <a:rPr lang="ru-RU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А </a:t>
            </a:r>
            <a:r>
              <a:rPr lang="ka-GE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პოზიციის ჩასაყოლებელი </a:t>
            </a:r>
            <a:r>
              <a:rPr lang="ka-GE" sz="1115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დეტალი</a:t>
            </a:r>
            <a:r>
              <a:rPr lang="ka-GE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r>
              <a:rPr lang="en-GB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 </a:t>
            </a:r>
            <a:endParaRPr lang="ru-RU" sz="1115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39875" y="1145593"/>
            <a:ext cx="3796817" cy="58413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r>
              <a:rPr lang="ka-GE" sz="1115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დასამზადებელია </a:t>
            </a:r>
            <a:r>
              <a:rPr lang="ka-GE" sz="1115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18 </a:t>
            </a:r>
            <a:r>
              <a:rPr lang="ka-GE" sz="1115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ცალი ჩასაყოლებელი დეტალი </a:t>
            </a:r>
            <a:endParaRPr lang="ru-RU" sz="1115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242859"/>
            <a:ext cx="9144000" cy="637228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86" tIns="39093" rIns="78186" bIns="39093" rtlCol="0" anchor="ctr"/>
          <a:lstStyle/>
          <a:p>
            <a:pPr algn="ctr"/>
            <a:endParaRPr lang="ru-RU" sz="1593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837304"/>
            <a:ext cx="9144000" cy="1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928662" y="370347"/>
            <a:ext cx="7858181" cy="584132"/>
          </a:xfrm>
          <a:prstGeom prst="rect">
            <a:avLst/>
          </a:prstGeom>
        </p:spPr>
        <p:txBody>
          <a:bodyPr lIns="88627" tIns="44314" rIns="88627" bIns="4431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defRPr/>
            </a:pPr>
            <a:endParaRPr lang="ru-RU" sz="1416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 rot="18492351">
            <a:off x="2693857" y="3138615"/>
            <a:ext cx="53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200</a:t>
            </a:r>
            <a:endParaRPr lang="en-US" i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081062" y="424080"/>
            <a:ext cx="8001056" cy="6286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ss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«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RMG Copper</a:t>
            </a:r>
            <a:r>
              <a:rPr lang="ru-RU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+mj-cs"/>
              </a:rPr>
              <a:t>»</a:t>
            </a:r>
            <a:r>
              <a:rPr lang="en-GB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 </a:t>
            </a:r>
            <a:r>
              <a:rPr lang="ka-GE" sz="1200" b="1" i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ც</a:t>
            </a:r>
            <a:r>
              <a:rPr lang="ka-GE" sz="12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ენტრალური საწყობის ფარდული.</a:t>
            </a:r>
            <a:endParaRPr kumimoji="0" lang="ru-RU" sz="1200" b="1" i="1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8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165</Words>
  <Application>Microsoft Office PowerPoint</Application>
  <PresentationFormat>Экран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AcadNusx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185</cp:revision>
  <cp:lastPrinted>2018-01-15T07:04:28Z</cp:lastPrinted>
  <dcterms:created xsi:type="dcterms:W3CDTF">2009-08-04T10:17:11Z</dcterms:created>
  <dcterms:modified xsi:type="dcterms:W3CDTF">2020-07-14T05:00:16Z</dcterms:modified>
</cp:coreProperties>
</file>